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73" r:id="rId11"/>
    <p:sldId id="265" r:id="rId12"/>
    <p:sldId id="266" r:id="rId13"/>
    <p:sldId id="267" r:id="rId14"/>
    <p:sldId id="268" r:id="rId15"/>
    <p:sldId id="269" r:id="rId16"/>
    <p:sldId id="270" r:id="rId17"/>
    <p:sldId id="271" r:id="rId18"/>
    <p:sldId id="274"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2" autoAdjust="0"/>
    <p:restoredTop sz="94660"/>
  </p:normalViewPr>
  <p:slideViewPr>
    <p:cSldViewPr>
      <p:cViewPr varScale="1">
        <p:scale>
          <a:sx n="65" d="100"/>
          <a:sy n="65" d="100"/>
        </p:scale>
        <p:origin x="-12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FDA76E-E725-4355-A16D-E6B04AC7D84A}"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9262B5-621F-4ABD-A990-AD0E72B20BBA}"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DA76E-E725-4355-A16D-E6B04AC7D84A}"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FDA76E-E725-4355-A16D-E6B04AC7D84A}"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DA76E-E725-4355-A16D-E6B04AC7D84A}"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FDA76E-E725-4355-A16D-E6B04AC7D84A}"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9262B5-621F-4ABD-A990-AD0E72B20BBA}"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FDA76E-E725-4355-A16D-E6B04AC7D84A}"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FDA76E-E725-4355-A16D-E6B04AC7D84A}" type="datetimeFigureOut">
              <a:rPr lang="en-GB" smtClean="0"/>
              <a:t>30/03/2016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9262B5-621F-4ABD-A990-AD0E72B20BBA}"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FDA76E-E725-4355-A16D-E6B04AC7D84A}" type="datetimeFigureOut">
              <a:rPr lang="en-GB" smtClean="0"/>
              <a:t>30/03/2016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DA76E-E725-4355-A16D-E6B04AC7D84A}" type="datetimeFigureOut">
              <a:rPr lang="en-GB" smtClean="0"/>
              <a:t>30/03/2016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DA76E-E725-4355-A16D-E6B04AC7D84A}"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9262B5-621F-4ABD-A990-AD0E72B20BBA}"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DA76E-E725-4355-A16D-E6B04AC7D84A}"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9262B5-621F-4ABD-A990-AD0E72B20BB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CFDA76E-E725-4355-A16D-E6B04AC7D84A}" type="datetimeFigureOut">
              <a:rPr lang="en-GB" smtClean="0"/>
              <a:t>30/03/2016</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9262B5-621F-4ABD-A990-AD0E72B20BB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cancer </a:t>
            </a:r>
            <a:r>
              <a:rPr lang="en-GB" dirty="0"/>
              <a:t>care </a:t>
            </a:r>
            <a:r>
              <a:rPr lang="en-GB" dirty="0" smtClean="0"/>
              <a:t>and Saving </a:t>
            </a:r>
            <a:r>
              <a:rPr lang="en-GB" dirty="0"/>
              <a:t>parrots </a:t>
            </a:r>
          </a:p>
        </p:txBody>
      </p:sp>
      <p:sp>
        <p:nvSpPr>
          <p:cNvPr id="3" name="Subtitle 2"/>
          <p:cNvSpPr>
            <a:spLocks noGrp="1"/>
          </p:cNvSpPr>
          <p:nvPr>
            <p:ph type="subTitle" idx="1"/>
          </p:nvPr>
        </p:nvSpPr>
        <p:spPr/>
        <p:txBody>
          <a:bodyPr>
            <a:normAutofit/>
          </a:bodyPr>
          <a:lstStyle/>
          <a:p>
            <a:r>
              <a:rPr lang="en-GB" dirty="0" smtClean="0"/>
              <a:t>Hilary Greaves (Oxford)</a:t>
            </a:r>
          </a:p>
          <a:p>
            <a:r>
              <a:rPr lang="en-GB" dirty="0" smtClean="0"/>
              <a:t>‘Philosophical foundations of effective altruism’ conference</a:t>
            </a:r>
          </a:p>
          <a:p>
            <a:r>
              <a:rPr lang="en-GB" dirty="0" smtClean="0"/>
              <a:t>St Andrews, 30 March 2016</a:t>
            </a:r>
            <a:endParaRPr lang="en-GB" dirty="0"/>
          </a:p>
        </p:txBody>
      </p:sp>
    </p:spTree>
    <p:extLst>
      <p:ext uri="{BB962C8B-B14F-4D97-AF65-F5344CB8AC3E}">
        <p14:creationId xmlns:p14="http://schemas.microsoft.com/office/powerpoint/2010/main" val="2387884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argument from analogy</a:t>
            </a:r>
            <a:endParaRPr lang="en-GB" dirty="0"/>
          </a:p>
        </p:txBody>
      </p:sp>
      <p:sp>
        <p:nvSpPr>
          <p:cNvPr id="3" name="Content Placeholder 2"/>
          <p:cNvSpPr>
            <a:spLocks noGrp="1"/>
          </p:cNvSpPr>
          <p:nvPr>
            <p:ph idx="1"/>
          </p:nvPr>
        </p:nvSpPr>
        <p:spPr/>
        <p:txBody>
          <a:bodyPr/>
          <a:lstStyle/>
          <a:p>
            <a:r>
              <a:rPr lang="en-GB" dirty="0" smtClean="0"/>
              <a:t>In the parrot case, [for some perhaps-unknown reason] it is permissible to save the person and permissible to stay outside, but impermissible to save the parrot.</a:t>
            </a:r>
          </a:p>
          <a:p>
            <a:r>
              <a:rPr lang="en-GB" dirty="0" smtClean="0"/>
              <a:t>The analogue of “permissible to save person or neither, but impermissible to save parrot” is the mixed answer to the EA questions (“permissible to give to most cost-effective charities or not to give, but impermissible to give to less cost-effective charities”).</a:t>
            </a:r>
          </a:p>
          <a:p>
            <a:r>
              <a:rPr lang="en-GB" dirty="0" smtClean="0"/>
              <a:t>The two cases </a:t>
            </a:r>
            <a:r>
              <a:rPr lang="en-GB" i="1" dirty="0" smtClean="0"/>
              <a:t>are</a:t>
            </a:r>
            <a:r>
              <a:rPr lang="en-GB" dirty="0" smtClean="0"/>
              <a:t> analogous in all relevant respects.</a:t>
            </a:r>
          </a:p>
          <a:p>
            <a:pPr marL="0" indent="0">
              <a:buNone/>
            </a:pPr>
            <a:r>
              <a:rPr lang="en-GB" dirty="0" smtClean="0"/>
              <a:t>Therefore,</a:t>
            </a:r>
          </a:p>
          <a:p>
            <a:r>
              <a:rPr lang="en-GB" dirty="0" smtClean="0"/>
              <a:t>The mixed answer to the EA questions is correct [for some perhaps-unknown reason].</a:t>
            </a:r>
            <a:endParaRPr lang="en-GB" dirty="0"/>
          </a:p>
        </p:txBody>
      </p:sp>
    </p:spTree>
    <p:extLst>
      <p:ext uri="{BB962C8B-B14F-4D97-AF65-F5344CB8AC3E}">
        <p14:creationId xmlns:p14="http://schemas.microsoft.com/office/powerpoint/2010/main" val="1215806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Against the mixed answer (however)</a:t>
            </a:r>
            <a:endParaRPr lang="en-GB" dirty="0"/>
          </a:p>
        </p:txBody>
      </p:sp>
      <p:sp>
        <p:nvSpPr>
          <p:cNvPr id="3" name="Content Placeholder 2"/>
          <p:cNvSpPr>
            <a:spLocks noGrp="1"/>
          </p:cNvSpPr>
          <p:nvPr>
            <p:ph idx="1"/>
          </p:nvPr>
        </p:nvSpPr>
        <p:spPr/>
        <p:txBody>
          <a:bodyPr/>
          <a:lstStyle/>
          <a:p>
            <a:r>
              <a:rPr lang="en-GB" dirty="0" smtClean="0"/>
              <a:t>Setting aside parrots for now…</a:t>
            </a:r>
          </a:p>
          <a:p>
            <a:r>
              <a:rPr lang="en-GB" dirty="0" smtClean="0"/>
              <a:t>Basic strategy: Argue that each of the available ways of denying (A1) also rationalises denying (A2). Therefore a mixed answer is motivationally unstable.</a:t>
            </a:r>
          </a:p>
          <a:p>
            <a:r>
              <a:rPr lang="en-GB" dirty="0" smtClean="0"/>
              <a:t>First task: what are the available ways of denying (A1)?</a:t>
            </a:r>
          </a:p>
          <a:p>
            <a:pPr lvl="1"/>
            <a:r>
              <a:rPr lang="en-GB" dirty="0" smtClean="0"/>
              <a:t>‘Long-game maximising consequentialism’</a:t>
            </a:r>
          </a:p>
          <a:p>
            <a:pPr lvl="1"/>
            <a:r>
              <a:rPr lang="en-GB" dirty="0" smtClean="0"/>
              <a:t>Rule-consequentialism</a:t>
            </a:r>
          </a:p>
          <a:p>
            <a:pPr lvl="1"/>
            <a:r>
              <a:rPr lang="en-GB" dirty="0" smtClean="0"/>
              <a:t>Agent-centred prerogatives</a:t>
            </a:r>
            <a:endParaRPr lang="en-GB" dirty="0"/>
          </a:p>
        </p:txBody>
      </p:sp>
    </p:spTree>
    <p:extLst>
      <p:ext uri="{BB962C8B-B14F-4D97-AF65-F5344CB8AC3E}">
        <p14:creationId xmlns:p14="http://schemas.microsoft.com/office/powerpoint/2010/main" val="3207721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First route: Long-game maximising consequentialism</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a:t>
            </a:r>
            <a:r>
              <a:rPr lang="en-GB" dirty="0" smtClean="0"/>
              <a:t>austere account would </a:t>
            </a:r>
            <a:r>
              <a:rPr lang="en-GB" dirty="0"/>
              <a:t>give the correct account of what maximising utilitarianism implies </a:t>
            </a:r>
            <a:r>
              <a:rPr lang="en-GB" i="1" dirty="0"/>
              <a:t>in a ‘last action’ case</a:t>
            </a:r>
            <a:r>
              <a:rPr lang="en-GB" dirty="0"/>
              <a:t>, i.e. if there were no implications for one’s future actions of how much one gives now.</a:t>
            </a:r>
          </a:p>
          <a:p>
            <a:r>
              <a:rPr lang="en-GB" dirty="0"/>
              <a:t>But the actual case is not </a:t>
            </a:r>
            <a:r>
              <a:rPr lang="en-GB" dirty="0" smtClean="0"/>
              <a:t>last-action.</a:t>
            </a:r>
          </a:p>
          <a:p>
            <a:r>
              <a:rPr lang="en-GB" dirty="0" smtClean="0"/>
              <a:t>Likely </a:t>
            </a:r>
            <a:r>
              <a:rPr lang="en-GB" dirty="0"/>
              <a:t>detrimental consequences, for future giving, of giving too much now:</a:t>
            </a:r>
          </a:p>
          <a:p>
            <a:pPr lvl="1"/>
            <a:r>
              <a:rPr lang="en-GB" dirty="0"/>
              <a:t>You get depressed. Among other things, this makes you less productive at work, hence less able to give in the </a:t>
            </a:r>
            <a:r>
              <a:rPr lang="en-GB" dirty="0" smtClean="0"/>
              <a:t>future.</a:t>
            </a:r>
          </a:p>
          <a:p>
            <a:pPr lvl="1"/>
            <a:r>
              <a:rPr lang="en-GB" dirty="0" smtClean="0"/>
              <a:t>You </a:t>
            </a:r>
            <a:r>
              <a:rPr lang="en-GB" dirty="0"/>
              <a:t>get demoralised. This makes you more likely to just abandon the whole giving </a:t>
            </a:r>
            <a:r>
              <a:rPr lang="en-GB" dirty="0" smtClean="0"/>
              <a:t>project.</a:t>
            </a:r>
          </a:p>
          <a:p>
            <a:r>
              <a:rPr lang="en-GB" dirty="0" smtClean="0"/>
              <a:t>Difficult </a:t>
            </a:r>
            <a:r>
              <a:rPr lang="en-GB" dirty="0"/>
              <a:t>question: What amount of giving </a:t>
            </a:r>
            <a:r>
              <a:rPr lang="en-GB" i="1" dirty="0"/>
              <a:t>is </a:t>
            </a:r>
            <a:r>
              <a:rPr lang="en-GB" dirty="0" smtClean="0"/>
              <a:t>‘long-game optimal’?</a:t>
            </a:r>
          </a:p>
          <a:p>
            <a:pPr lvl="1"/>
            <a:r>
              <a:rPr lang="en-GB" dirty="0" smtClean="0"/>
              <a:t>Probably </a:t>
            </a:r>
            <a:r>
              <a:rPr lang="en-GB" dirty="0"/>
              <a:t>a </a:t>
            </a:r>
            <a:r>
              <a:rPr lang="en-GB" i="1" dirty="0"/>
              <a:t>lot</a:t>
            </a:r>
            <a:r>
              <a:rPr lang="en-GB" dirty="0"/>
              <a:t> less than </a:t>
            </a:r>
            <a:r>
              <a:rPr lang="en-GB" dirty="0" smtClean="0"/>
              <a:t>‘to the point of EMU’.</a:t>
            </a:r>
            <a:endParaRPr lang="en-GB" dirty="0"/>
          </a:p>
          <a:p>
            <a:pPr lvl="1"/>
            <a:r>
              <a:rPr lang="en-GB" dirty="0" smtClean="0"/>
              <a:t>But probably </a:t>
            </a:r>
            <a:r>
              <a:rPr lang="en-GB" dirty="0"/>
              <a:t>still a lot more than almost anyone does </a:t>
            </a:r>
            <a:r>
              <a:rPr lang="en-GB" dirty="0" smtClean="0"/>
              <a:t>give.</a:t>
            </a:r>
            <a:endParaRPr lang="en-GB" dirty="0"/>
          </a:p>
          <a:p>
            <a:endParaRPr lang="en-GB" dirty="0"/>
          </a:p>
        </p:txBody>
      </p:sp>
    </p:spTree>
    <p:extLst>
      <p:ext uri="{BB962C8B-B14F-4D97-AF65-F5344CB8AC3E}">
        <p14:creationId xmlns:p14="http://schemas.microsoft.com/office/powerpoint/2010/main" val="2681332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route: Rule-consequentialism</a:t>
            </a:r>
            <a:endParaRPr lang="en-GB" dirty="0"/>
          </a:p>
        </p:txBody>
      </p:sp>
      <p:sp>
        <p:nvSpPr>
          <p:cNvPr id="3" name="Content Placeholder 2"/>
          <p:cNvSpPr>
            <a:spLocks noGrp="1"/>
          </p:cNvSpPr>
          <p:nvPr>
            <p:ph idx="1"/>
          </p:nvPr>
        </p:nvSpPr>
        <p:spPr/>
        <p:txBody>
          <a:bodyPr/>
          <a:lstStyle/>
          <a:p>
            <a:r>
              <a:rPr lang="en-GB" dirty="0">
                <a:latin typeface="Calibri" panose="020F0502020204030204" pitchFamily="34" charset="0"/>
                <a:cs typeface="Calibri" panose="020F0502020204030204" pitchFamily="34" charset="0"/>
              </a:rPr>
              <a:t>Rule-consequentialist account: the facts about the moral permissibility of giving track the following condition for the optimal rule: whichever rule is such that the consequences of</a:t>
            </a:r>
            <a:r>
              <a:rPr lang="en-GB" i="1" dirty="0">
                <a:latin typeface="Calibri" panose="020F0502020204030204" pitchFamily="34" charset="0"/>
                <a:cs typeface="Calibri" panose="020F0502020204030204" pitchFamily="34" charset="0"/>
              </a:rPr>
              <a:t> people regarding it as the </a:t>
            </a:r>
            <a:r>
              <a:rPr lang="en-GB" i="1" dirty="0" smtClean="0">
                <a:latin typeface="Calibri" panose="020F0502020204030204" pitchFamily="34" charset="0"/>
                <a:cs typeface="Calibri" panose="020F0502020204030204" pitchFamily="34" charset="0"/>
              </a:rPr>
              <a:t>true standard</a:t>
            </a:r>
            <a:r>
              <a:rPr lang="en-GB" dirty="0" smtClean="0">
                <a:latin typeface="Calibri" panose="020F0502020204030204" pitchFamily="34" charset="0"/>
                <a:cs typeface="Calibri" panose="020F0502020204030204" pitchFamily="34" charset="0"/>
              </a:rPr>
              <a:t> </a:t>
            </a:r>
            <a:r>
              <a:rPr lang="en-GB" i="1" dirty="0" smtClean="0">
                <a:latin typeface="Calibri" panose="020F0502020204030204" pitchFamily="34" charset="0"/>
                <a:cs typeface="Calibri" panose="020F0502020204030204" pitchFamily="34" charset="0"/>
              </a:rPr>
              <a:t>of moral permissibility </a:t>
            </a:r>
            <a:r>
              <a:rPr lang="en-GB" dirty="0" smtClean="0">
                <a:latin typeface="Calibri" panose="020F0502020204030204" pitchFamily="34" charset="0"/>
                <a:cs typeface="Calibri" panose="020F0502020204030204" pitchFamily="34" charset="0"/>
              </a:rPr>
              <a:t>are </a:t>
            </a:r>
            <a:r>
              <a:rPr lang="en-GB" dirty="0">
                <a:latin typeface="Calibri" panose="020F0502020204030204" pitchFamily="34" charset="0"/>
                <a:cs typeface="Calibri" panose="020F0502020204030204" pitchFamily="34" charset="0"/>
              </a:rPr>
              <a:t>better than for any other </a:t>
            </a:r>
            <a:r>
              <a:rPr lang="en-GB" dirty="0" smtClean="0">
                <a:latin typeface="Calibri" panose="020F0502020204030204" pitchFamily="34" charset="0"/>
                <a:cs typeface="Calibri" panose="020F0502020204030204" pitchFamily="34" charset="0"/>
              </a:rPr>
              <a:t>rule.</a:t>
            </a:r>
          </a:p>
          <a:p>
            <a:r>
              <a:rPr lang="en-GB" dirty="0" smtClean="0">
                <a:latin typeface="Calibri" panose="020F0502020204030204" pitchFamily="34" charset="0"/>
                <a:cs typeface="Calibri" panose="020F0502020204030204" pitchFamily="34" charset="0"/>
              </a:rPr>
              <a:t>On this account, the facts about moral permissibility roughly track what it is strategically best for e.g. GWWC to suggest </a:t>
            </a:r>
            <a:r>
              <a:rPr lang="en-GB" dirty="0" smtClean="0">
                <a:latin typeface="Calibri" panose="020F0502020204030204" pitchFamily="34" charset="0"/>
                <a:cs typeface="Calibri" panose="020F0502020204030204" pitchFamily="34" charset="0"/>
              </a:rPr>
              <a:t>(in this domain, ‘truth </a:t>
            </a:r>
            <a:r>
              <a:rPr lang="en-GB" dirty="0" smtClean="0">
                <a:latin typeface="Calibri" panose="020F0502020204030204" pitchFamily="34" charset="0"/>
                <a:cs typeface="Calibri" panose="020F0502020204030204" pitchFamily="34" charset="0"/>
              </a:rPr>
              <a:t>collapses into expediency-to-assert’).</a:t>
            </a:r>
          </a:p>
          <a:p>
            <a:pPr lvl="1"/>
            <a:r>
              <a:rPr lang="en-GB" sz="2200" dirty="0" smtClean="0">
                <a:latin typeface="Calibri" panose="020F0502020204030204" pitchFamily="34" charset="0"/>
                <a:cs typeface="Calibri" panose="020F0502020204030204" pitchFamily="34" charset="0"/>
              </a:rPr>
              <a:t>Maybe “give 10%” is the optimal answer to (1) (in this country, now).</a:t>
            </a:r>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7867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Third route: Agent-centred prerogatives</a:t>
            </a:r>
            <a:endParaRPr lang="en-GB" dirty="0"/>
          </a:p>
        </p:txBody>
      </p:sp>
      <p:sp>
        <p:nvSpPr>
          <p:cNvPr id="3" name="Content Placeholder 2"/>
          <p:cNvSpPr>
            <a:spLocks noGrp="1"/>
          </p:cNvSpPr>
          <p:nvPr>
            <p:ph idx="1"/>
          </p:nvPr>
        </p:nvSpPr>
        <p:spPr/>
        <p:txBody>
          <a:bodyPr>
            <a:noAutofit/>
          </a:bodyPr>
          <a:lstStyle/>
          <a:p>
            <a:pPr marL="182880" lvl="2">
              <a:buSzPct val="85000"/>
            </a:pPr>
            <a:r>
              <a:rPr lang="en-GB" sz="2400" dirty="0" smtClean="0"/>
              <a:t>A more overtly non-consequentialist moral theory</a:t>
            </a:r>
          </a:p>
          <a:p>
            <a:pPr marL="457200" lvl="3">
              <a:buSzPct val="85000"/>
            </a:pPr>
            <a:r>
              <a:rPr lang="en-GB" sz="2000" dirty="0" smtClean="0"/>
              <a:t>Although </a:t>
            </a:r>
            <a:r>
              <a:rPr lang="en-GB" sz="2000" dirty="0"/>
              <a:t>considerations of overall good are relevant to permissibility, we are not in general morally required to maximise the good. There are often </a:t>
            </a:r>
            <a:r>
              <a:rPr lang="en-GB" sz="2000" i="1" dirty="0"/>
              <a:t>agent-centred prerogatives</a:t>
            </a:r>
            <a:r>
              <a:rPr lang="en-GB" sz="2000" dirty="0"/>
              <a:t> to choose actions that lead to less good from an impartial point of view, when the impartially-suboptimal action in question </a:t>
            </a:r>
            <a:r>
              <a:rPr lang="en-GB" sz="2000" dirty="0" smtClean="0"/>
              <a:t>is sufficiently (proportionately) superior in terms of self-interest. (</a:t>
            </a:r>
            <a:r>
              <a:rPr lang="en-GB" sz="2000" dirty="0" err="1"/>
              <a:t>Scheffler</a:t>
            </a:r>
            <a:r>
              <a:rPr lang="en-GB" sz="2000" dirty="0"/>
              <a:t>, ‘The rejection of consequentialism</a:t>
            </a:r>
            <a:r>
              <a:rPr lang="en-GB" sz="2000" dirty="0" smtClean="0"/>
              <a:t>’)</a:t>
            </a:r>
          </a:p>
          <a:p>
            <a:pPr marL="457200" lvl="3">
              <a:buSzPct val="85000"/>
            </a:pPr>
            <a:r>
              <a:rPr lang="en-GB" sz="2000" dirty="0" smtClean="0"/>
              <a:t>Maximise </a:t>
            </a:r>
            <a:r>
              <a:rPr lang="en-GB" sz="2000" dirty="0"/>
              <a:t>λ </a:t>
            </a:r>
            <a:r>
              <a:rPr lang="en-GB" sz="2000" dirty="0" err="1"/>
              <a:t>V</a:t>
            </a:r>
            <a:r>
              <a:rPr lang="en-GB" sz="2000" baseline="-25000" dirty="0" err="1"/>
              <a:t>agent</a:t>
            </a:r>
            <a:r>
              <a:rPr lang="en-GB" sz="2000" dirty="0"/>
              <a:t> + (1-λ) </a:t>
            </a:r>
            <a:r>
              <a:rPr lang="en-GB" sz="2000" dirty="0" err="1" smtClean="0"/>
              <a:t>V</a:t>
            </a:r>
            <a:r>
              <a:rPr lang="en-GB" sz="2000" baseline="-25000" dirty="0" err="1" smtClean="0"/>
              <a:t>impartial</a:t>
            </a:r>
            <a:r>
              <a:rPr lang="en-GB" sz="2000" dirty="0" smtClean="0"/>
              <a:t>, </a:t>
            </a:r>
            <a:r>
              <a:rPr lang="en-GB" sz="2000" dirty="0"/>
              <a:t>for some reasonable value of λ</a:t>
            </a:r>
            <a:r>
              <a:rPr lang="en-GB" sz="2000" dirty="0" smtClean="0"/>
              <a:t>.</a:t>
            </a:r>
            <a:endParaRPr lang="en-GB" sz="2000" dirty="0"/>
          </a:p>
          <a:p>
            <a:r>
              <a:rPr lang="en-GB" dirty="0" smtClean="0"/>
              <a:t>Precisely because maximising impartial good when choosing one’s donation-amount would be so costly for the agent, this theory will include a moral permission to give </a:t>
            </a:r>
            <a:r>
              <a:rPr lang="en-GB" dirty="0" smtClean="0"/>
              <a:t>significantly less.</a:t>
            </a:r>
          </a:p>
          <a:p>
            <a:pPr lvl="1"/>
            <a:r>
              <a:rPr lang="en-GB" dirty="0" smtClean="0"/>
              <a:t>(Again it is an open question how much less.)</a:t>
            </a:r>
            <a:endParaRPr lang="en-GB" dirty="0"/>
          </a:p>
        </p:txBody>
      </p:sp>
    </p:spTree>
    <p:extLst>
      <p:ext uri="{BB962C8B-B14F-4D97-AF65-F5344CB8AC3E}">
        <p14:creationId xmlns:p14="http://schemas.microsoft.com/office/powerpoint/2010/main" val="1670512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Long-game maximising </a:t>
            </a:r>
            <a:r>
              <a:rPr lang="en-GB" dirty="0" smtClean="0"/>
              <a:t>consequentialism on the second EA question</a:t>
            </a:r>
            <a:endParaRPr lang="en-GB" dirty="0"/>
          </a:p>
        </p:txBody>
      </p:sp>
      <p:sp>
        <p:nvSpPr>
          <p:cNvPr id="3" name="Content Placeholder 2"/>
          <p:cNvSpPr>
            <a:spLocks noGrp="1"/>
          </p:cNvSpPr>
          <p:nvPr>
            <p:ph idx="1"/>
          </p:nvPr>
        </p:nvSpPr>
        <p:spPr/>
        <p:txBody>
          <a:bodyPr/>
          <a:lstStyle/>
          <a:p>
            <a:r>
              <a:rPr lang="en-GB" dirty="0" smtClean="0"/>
              <a:t>It’s </a:t>
            </a:r>
            <a:r>
              <a:rPr lang="en-GB" dirty="0"/>
              <a:t>not only </a:t>
            </a:r>
            <a:r>
              <a:rPr lang="en-GB" i="1" dirty="0"/>
              <a:t>spending more money on oneself</a:t>
            </a:r>
            <a:r>
              <a:rPr lang="en-GB" dirty="0"/>
              <a:t> that can reduce the probability of </a:t>
            </a:r>
            <a:r>
              <a:rPr lang="en-GB" dirty="0" smtClean="0"/>
              <a:t>depression and/or demoralisation: giving </a:t>
            </a:r>
            <a:r>
              <a:rPr lang="en-GB" dirty="0"/>
              <a:t>some of the funds in question to causes that are closer to one’s heart could so too</a:t>
            </a:r>
            <a:r>
              <a:rPr lang="en-GB" dirty="0" smtClean="0"/>
              <a:t>.</a:t>
            </a:r>
          </a:p>
          <a:p>
            <a:pPr lvl="1"/>
            <a:r>
              <a:rPr lang="en-GB" dirty="0" smtClean="0"/>
              <a:t>Up to a point. </a:t>
            </a:r>
            <a:r>
              <a:rPr lang="en-GB" dirty="0"/>
              <a:t>‘Long-game maximising consequentialism’ probably doesn’t rule out pledging £5 by way of sponsorship for the child on your doorstep, but probably does prohibit e.g. sending £100/£1000/etc. to Marie Curie</a:t>
            </a:r>
            <a:r>
              <a:rPr lang="en-GB" dirty="0" smtClean="0"/>
              <a:t>.</a:t>
            </a:r>
          </a:p>
          <a:p>
            <a:pPr lvl="1"/>
            <a:r>
              <a:rPr lang="en-GB" dirty="0" smtClean="0"/>
              <a:t>So perhaps we get something </a:t>
            </a:r>
            <a:r>
              <a:rPr lang="en-GB" i="1" dirty="0" smtClean="0"/>
              <a:t>close</a:t>
            </a:r>
            <a:r>
              <a:rPr lang="en-GB" dirty="0" smtClean="0"/>
              <a:t> to (A2) here.</a:t>
            </a:r>
          </a:p>
          <a:p>
            <a:pPr lvl="1"/>
            <a:r>
              <a:rPr lang="en-GB" dirty="0" smtClean="0"/>
              <a:t>But note that this first route also got us something relatively close to (A1).</a:t>
            </a:r>
            <a:endParaRPr lang="en-GB" dirty="0"/>
          </a:p>
        </p:txBody>
      </p:sp>
    </p:spTree>
    <p:extLst>
      <p:ext uri="{BB962C8B-B14F-4D97-AF65-F5344CB8AC3E}">
        <p14:creationId xmlns:p14="http://schemas.microsoft.com/office/powerpoint/2010/main" val="661916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Rule-consequentialism on the second EA question</a:t>
            </a:r>
            <a:endParaRPr lang="en-GB" dirty="0"/>
          </a:p>
        </p:txBody>
      </p:sp>
      <p:sp>
        <p:nvSpPr>
          <p:cNvPr id="3" name="Content Placeholder 2"/>
          <p:cNvSpPr>
            <a:spLocks noGrp="1"/>
          </p:cNvSpPr>
          <p:nvPr>
            <p:ph idx="1"/>
          </p:nvPr>
        </p:nvSpPr>
        <p:spPr/>
        <p:txBody>
          <a:bodyPr>
            <a:normAutofit/>
          </a:bodyPr>
          <a:lstStyle/>
          <a:p>
            <a:r>
              <a:rPr lang="en-GB" dirty="0"/>
              <a:t>There’s a limit to how much a moral theory can require people to give </a:t>
            </a:r>
            <a:r>
              <a:rPr lang="en-GB" i="1" dirty="0"/>
              <a:t>to the most cost-effective charities</a:t>
            </a:r>
            <a:r>
              <a:rPr lang="en-GB" dirty="0"/>
              <a:t> before people will just ignore the theory in question. But it’s plausible that people will be willing to give to causes closer to their heart, beyond that </a:t>
            </a:r>
            <a:r>
              <a:rPr lang="en-GB" dirty="0" smtClean="0"/>
              <a:t>limit</a:t>
            </a:r>
            <a:r>
              <a:rPr lang="en-GB" dirty="0"/>
              <a:t>.</a:t>
            </a:r>
          </a:p>
          <a:p>
            <a:r>
              <a:rPr lang="en-GB" dirty="0"/>
              <a:t>Plausibly-optimal </a:t>
            </a:r>
            <a:r>
              <a:rPr lang="en-GB" dirty="0" smtClean="0"/>
              <a:t>rule (?): </a:t>
            </a:r>
            <a:r>
              <a:rPr lang="en-GB" dirty="0"/>
              <a:t>Give 10% to the most cost-effective charities; in addition, give as much as you want beyond that to whatever other charities you want to support.</a:t>
            </a:r>
          </a:p>
          <a:p>
            <a:r>
              <a:rPr lang="en-GB" dirty="0"/>
              <a:t>This denies (A2), so this isn’t the sought-after justification for a mixed answer either</a:t>
            </a:r>
            <a:r>
              <a:rPr lang="en-GB" dirty="0" smtClean="0"/>
              <a:t>.</a:t>
            </a:r>
            <a:endParaRPr lang="en-GB" dirty="0"/>
          </a:p>
        </p:txBody>
      </p:sp>
    </p:spTree>
    <p:extLst>
      <p:ext uri="{BB962C8B-B14F-4D97-AF65-F5344CB8AC3E}">
        <p14:creationId xmlns:p14="http://schemas.microsoft.com/office/powerpoint/2010/main" val="1159373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Third route: Agent-centred prerogatives</a:t>
            </a:r>
            <a:endParaRPr lang="en-GB" dirty="0"/>
          </a:p>
        </p:txBody>
      </p:sp>
      <p:sp>
        <p:nvSpPr>
          <p:cNvPr id="3" name="Content Placeholder 2"/>
          <p:cNvSpPr>
            <a:spLocks noGrp="1"/>
          </p:cNvSpPr>
          <p:nvPr>
            <p:ph idx="1"/>
          </p:nvPr>
        </p:nvSpPr>
        <p:spPr/>
        <p:txBody>
          <a:bodyPr>
            <a:normAutofit lnSpcReduction="10000"/>
          </a:bodyPr>
          <a:lstStyle/>
          <a:p>
            <a:r>
              <a:rPr lang="en-GB" dirty="0"/>
              <a:t>Actually, the binary division into ‘impartial value’ and ‘self-interest’ is too </a:t>
            </a:r>
            <a:r>
              <a:rPr lang="en-GB" dirty="0" smtClean="0"/>
              <a:t>crude – if ‘self-interest’ is taken literally.</a:t>
            </a:r>
            <a:endParaRPr lang="en-GB" dirty="0"/>
          </a:p>
          <a:p>
            <a:r>
              <a:rPr lang="en-GB" dirty="0" smtClean="0"/>
              <a:t>A more plausible model (and indeed the one </a:t>
            </a:r>
            <a:r>
              <a:rPr lang="en-GB" dirty="0" err="1" smtClean="0"/>
              <a:t>Scheffler</a:t>
            </a:r>
            <a:r>
              <a:rPr lang="en-GB" dirty="0" smtClean="0"/>
              <a:t> proposed) allows the agent to assign importance greater than the impartially justified amount to both persons </a:t>
            </a:r>
            <a:r>
              <a:rPr lang="en-GB" i="1" dirty="0" smtClean="0"/>
              <a:t>and causes </a:t>
            </a:r>
            <a:r>
              <a:rPr lang="en-GB" dirty="0" smtClean="0"/>
              <a:t>that are close to the agent’s heart, not only to the agent herself. (</a:t>
            </a:r>
            <a:r>
              <a:rPr lang="en-GB" dirty="0" err="1" smtClean="0"/>
              <a:t>V</a:t>
            </a:r>
            <a:r>
              <a:rPr lang="en-GB" baseline="-25000" dirty="0" err="1" smtClean="0"/>
              <a:t>agent</a:t>
            </a:r>
            <a:r>
              <a:rPr lang="en-GB" dirty="0" smtClean="0"/>
              <a:t> is not just about </a:t>
            </a:r>
            <a:r>
              <a:rPr lang="en-GB" i="1" dirty="0" smtClean="0"/>
              <a:t>self</a:t>
            </a:r>
            <a:r>
              <a:rPr lang="en-GB" dirty="0" smtClean="0"/>
              <a:t>-interest.)</a:t>
            </a:r>
          </a:p>
          <a:p>
            <a:r>
              <a:rPr lang="en-GB" dirty="0" smtClean="0"/>
              <a:t>But </a:t>
            </a:r>
            <a:r>
              <a:rPr lang="en-GB" dirty="0"/>
              <a:t>this model then very clearly permits support for less cost-effective charities/causes, in much the same way as it permits keeping more than the impartially optimal quantity ‘for oneself</a:t>
            </a:r>
            <a:r>
              <a:rPr lang="en-GB" dirty="0" smtClean="0"/>
              <a:t>’.</a:t>
            </a:r>
            <a:endParaRPr lang="en-GB" dirty="0"/>
          </a:p>
          <a:p>
            <a:pPr lvl="1"/>
            <a:r>
              <a:rPr lang="en-GB" dirty="0" smtClean="0"/>
              <a:t>(In the here-relevant sense, ‘keeping for oneself’ is just ‘giving’ to a particularly cost-ineffective ‘charity’ that is particularly ‘close to one’s heart’.)</a:t>
            </a:r>
            <a:endParaRPr lang="en-GB" dirty="0" smtClean="0"/>
          </a:p>
        </p:txBody>
      </p:sp>
    </p:spTree>
    <p:extLst>
      <p:ext uri="{BB962C8B-B14F-4D97-AF65-F5344CB8AC3E}">
        <p14:creationId xmlns:p14="http://schemas.microsoft.com/office/powerpoint/2010/main" val="96715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Parrots revisited</a:t>
            </a:r>
            <a:endParaRPr lang="en-GB" dirty="0"/>
          </a:p>
        </p:txBody>
      </p:sp>
      <p:sp>
        <p:nvSpPr>
          <p:cNvPr id="3" name="Content Placeholder 2"/>
          <p:cNvSpPr>
            <a:spLocks noGrp="1"/>
          </p:cNvSpPr>
          <p:nvPr>
            <p:ph idx="1"/>
          </p:nvPr>
        </p:nvSpPr>
        <p:spPr/>
        <p:txBody>
          <a:bodyPr/>
          <a:lstStyle/>
          <a:p>
            <a:r>
              <a:rPr lang="en-GB" dirty="0" smtClean="0"/>
              <a:t>The argument from analogy can also be run as a </a:t>
            </a:r>
            <a:r>
              <a:rPr lang="en-GB" i="1" dirty="0" smtClean="0"/>
              <a:t>modus </a:t>
            </a:r>
            <a:r>
              <a:rPr lang="en-GB" i="1" dirty="0" err="1" smtClean="0"/>
              <a:t>tollens</a:t>
            </a:r>
            <a:r>
              <a:rPr lang="en-GB" dirty="0" smtClean="0"/>
              <a:t>.</a:t>
            </a:r>
          </a:p>
          <a:p>
            <a:r>
              <a:rPr lang="en-GB" dirty="0" smtClean="0"/>
              <a:t>Our analysis of why the mixed answer is incorrect also suggests reasons why the common intuitions about parrots may be incorrect.</a:t>
            </a:r>
          </a:p>
          <a:p>
            <a:pPr lvl="1"/>
            <a:r>
              <a:rPr lang="en-GB" dirty="0"/>
              <a:t>T</a:t>
            </a:r>
            <a:r>
              <a:rPr lang="en-GB" dirty="0" smtClean="0"/>
              <a:t>here </a:t>
            </a:r>
            <a:r>
              <a:rPr lang="en-GB" dirty="0" smtClean="0"/>
              <a:t>could be an agent-centred prerogative to save the parrot (whether because it’s your own pet parrot, or just because you particularly like parrots</a:t>
            </a:r>
            <a:r>
              <a:rPr lang="en-GB" dirty="0" smtClean="0"/>
              <a:t>).</a:t>
            </a:r>
          </a:p>
        </p:txBody>
      </p:sp>
    </p:spTree>
    <p:extLst>
      <p:ext uri="{BB962C8B-B14F-4D97-AF65-F5344CB8AC3E}">
        <p14:creationId xmlns:p14="http://schemas.microsoft.com/office/powerpoint/2010/main" val="2677891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Tentative conclusions</a:t>
            </a:r>
            <a:endParaRPr lang="en-GB" dirty="0"/>
          </a:p>
        </p:txBody>
      </p:sp>
      <p:sp>
        <p:nvSpPr>
          <p:cNvPr id="3" name="Content Placeholder 2"/>
          <p:cNvSpPr>
            <a:spLocks noGrp="1"/>
          </p:cNvSpPr>
          <p:nvPr>
            <p:ph idx="1"/>
          </p:nvPr>
        </p:nvSpPr>
        <p:spPr/>
        <p:txBody>
          <a:bodyPr/>
          <a:lstStyle/>
          <a:p>
            <a:r>
              <a:rPr lang="en-GB" dirty="0"/>
              <a:t>A mixed answer is motivationally </a:t>
            </a:r>
            <a:r>
              <a:rPr lang="en-GB" dirty="0" smtClean="0"/>
              <a:t>inconsistent. </a:t>
            </a:r>
            <a:r>
              <a:rPr lang="en-GB" dirty="0"/>
              <a:t>Anyone who rejects (A1) should </a:t>
            </a:r>
            <a:r>
              <a:rPr lang="en-GB" dirty="0" smtClean="0"/>
              <a:t>also </a:t>
            </a:r>
            <a:r>
              <a:rPr lang="en-GB" dirty="0"/>
              <a:t>reject (A2</a:t>
            </a:r>
            <a:r>
              <a:rPr lang="en-GB" dirty="0" smtClean="0"/>
              <a:t>).</a:t>
            </a:r>
          </a:p>
          <a:p>
            <a:r>
              <a:rPr lang="en-GB" dirty="0"/>
              <a:t>Note that these arguments only support rejecting (A2) </a:t>
            </a:r>
            <a:r>
              <a:rPr lang="en-GB" i="1" dirty="0"/>
              <a:t>in order to permit preference for</a:t>
            </a:r>
            <a:r>
              <a:rPr lang="en-GB" dirty="0"/>
              <a:t> </a:t>
            </a:r>
            <a:r>
              <a:rPr lang="en-GB" i="1" dirty="0"/>
              <a:t>a suboptimal cause for which the donor has special concern</a:t>
            </a:r>
            <a:r>
              <a:rPr lang="en-GB" dirty="0"/>
              <a:t>. </a:t>
            </a:r>
            <a:r>
              <a:rPr lang="en-GB" dirty="0" smtClean="0"/>
              <a:t>I haven’t defended the permissibility of ‘gratuitous</a:t>
            </a:r>
            <a:r>
              <a:rPr lang="en-GB" i="1" dirty="0" smtClean="0"/>
              <a:t>’</a:t>
            </a:r>
            <a:r>
              <a:rPr lang="en-GB" dirty="0" smtClean="0"/>
              <a:t> </a:t>
            </a:r>
            <a:r>
              <a:rPr lang="en-GB" dirty="0"/>
              <a:t>deviations from maximising </a:t>
            </a:r>
            <a:r>
              <a:rPr lang="en-GB" dirty="0" smtClean="0"/>
              <a:t>cost-effectiveness (also an important issue for EA).</a:t>
            </a:r>
          </a:p>
          <a:p>
            <a:r>
              <a:rPr lang="en-GB" dirty="0" smtClean="0"/>
              <a:t>Perhaps it is permissible to save the parrot rather than the human after all.</a:t>
            </a:r>
          </a:p>
        </p:txBody>
      </p:sp>
    </p:spTree>
    <p:extLst>
      <p:ext uri="{BB962C8B-B14F-4D97-AF65-F5344CB8AC3E}">
        <p14:creationId xmlns:p14="http://schemas.microsoft.com/office/powerpoint/2010/main" val="3924979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E</a:t>
            </a:r>
            <a:r>
              <a:rPr lang="en-GB" dirty="0" smtClean="0"/>
              <a:t>A questions”</a:t>
            </a:r>
            <a:endParaRPr lang="en-GB" dirty="0"/>
          </a:p>
        </p:txBody>
      </p:sp>
      <p:sp>
        <p:nvSpPr>
          <p:cNvPr id="3" name="Content Placeholder 2"/>
          <p:cNvSpPr>
            <a:spLocks noGrp="1"/>
          </p:cNvSpPr>
          <p:nvPr>
            <p:ph idx="1"/>
          </p:nvPr>
        </p:nvSpPr>
        <p:spPr/>
        <p:txBody>
          <a:bodyPr/>
          <a:lstStyle/>
          <a:p>
            <a:r>
              <a:rPr lang="en-GB" dirty="0" smtClean="0"/>
              <a:t>Two questions for would-be effective altruists:</a:t>
            </a:r>
          </a:p>
          <a:p>
            <a:pPr lvl="1"/>
            <a:r>
              <a:rPr lang="en-GB" dirty="0" smtClean="0"/>
              <a:t>(1) How much to give?</a:t>
            </a:r>
          </a:p>
          <a:p>
            <a:pPr lvl="1"/>
            <a:r>
              <a:rPr lang="en-GB" dirty="0" smtClean="0"/>
              <a:t>(2) Which organisations to give it to?</a:t>
            </a:r>
          </a:p>
          <a:p>
            <a:r>
              <a:rPr lang="en-GB" dirty="0" smtClean="0"/>
              <a:t>Moral philosophers’ versions of these questions</a:t>
            </a:r>
          </a:p>
          <a:p>
            <a:pPr lvl="1"/>
            <a:r>
              <a:rPr lang="en-GB" dirty="0" smtClean="0"/>
              <a:t>(1) How much is one </a:t>
            </a:r>
            <a:r>
              <a:rPr lang="en-GB" i="1" dirty="0" smtClean="0"/>
              <a:t>morally required </a:t>
            </a:r>
            <a:r>
              <a:rPr lang="en-GB" dirty="0" smtClean="0"/>
              <a:t>to give?</a:t>
            </a:r>
          </a:p>
          <a:p>
            <a:pPr lvl="1"/>
            <a:r>
              <a:rPr lang="en-GB" dirty="0" smtClean="0"/>
              <a:t>(2) What are the </a:t>
            </a:r>
            <a:r>
              <a:rPr lang="en-GB" i="1" dirty="0" smtClean="0"/>
              <a:t>moral requirements </a:t>
            </a:r>
            <a:r>
              <a:rPr lang="en-GB" dirty="0" smtClean="0"/>
              <a:t>concerning which organisations to give to?</a:t>
            </a:r>
          </a:p>
          <a:p>
            <a:r>
              <a:rPr lang="en-GB" dirty="0" smtClean="0"/>
              <a:t>(Focus on giving </a:t>
            </a:r>
            <a:r>
              <a:rPr lang="en-GB" i="1" dirty="0" smtClean="0"/>
              <a:t>money</a:t>
            </a:r>
            <a:r>
              <a:rPr lang="en-GB" dirty="0" smtClean="0"/>
              <a:t>, for simplicity/concreteness. But the issues apply more generally.)</a:t>
            </a:r>
          </a:p>
        </p:txBody>
      </p:sp>
    </p:spTree>
    <p:extLst>
      <p:ext uri="{BB962C8B-B14F-4D97-AF65-F5344CB8AC3E}">
        <p14:creationId xmlns:p14="http://schemas.microsoft.com/office/powerpoint/2010/main" val="48681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austere answers</a:t>
            </a:r>
            <a:endParaRPr lang="en-GB" dirty="0"/>
          </a:p>
        </p:txBody>
      </p:sp>
      <p:sp>
        <p:nvSpPr>
          <p:cNvPr id="3" name="Content Placeholder 2"/>
          <p:cNvSpPr>
            <a:spLocks noGrp="1"/>
          </p:cNvSpPr>
          <p:nvPr>
            <p:ph idx="1"/>
          </p:nvPr>
        </p:nvSpPr>
        <p:spPr/>
        <p:txBody>
          <a:bodyPr>
            <a:normAutofit/>
          </a:bodyPr>
          <a:lstStyle/>
          <a:p>
            <a:r>
              <a:rPr lang="en-GB" dirty="0"/>
              <a:t>The austere answers</a:t>
            </a:r>
          </a:p>
          <a:p>
            <a:pPr lvl="1"/>
            <a:r>
              <a:rPr lang="en-GB" dirty="0"/>
              <a:t>(A1) You’re morally required to give up to the ‘point of equal marginal utility’ (PEMU).</a:t>
            </a:r>
          </a:p>
          <a:p>
            <a:pPr lvl="1"/>
            <a:r>
              <a:rPr lang="en-GB" dirty="0"/>
              <a:t>(A2) You’re morally required to: give only to the most cost-effective charities.</a:t>
            </a:r>
          </a:p>
          <a:p>
            <a:r>
              <a:rPr lang="en-GB" dirty="0" smtClean="0"/>
              <a:t>Concerns about these answers</a:t>
            </a:r>
          </a:p>
          <a:p>
            <a:pPr lvl="1"/>
            <a:r>
              <a:rPr lang="en-GB" dirty="0" smtClean="0"/>
              <a:t>Re (A1): Note (for whatever it’s worth…) that </a:t>
            </a:r>
            <a:r>
              <a:rPr lang="en-GB" i="1" dirty="0" smtClean="0"/>
              <a:t>no-one actually does this</a:t>
            </a:r>
            <a:r>
              <a:rPr lang="en-GB" dirty="0" smtClean="0"/>
              <a:t>.</a:t>
            </a:r>
          </a:p>
          <a:p>
            <a:pPr lvl="1"/>
            <a:r>
              <a:rPr lang="en-GB" dirty="0" smtClean="0"/>
              <a:t>Re (A2): What about</a:t>
            </a:r>
          </a:p>
          <a:p>
            <a:pPr lvl="2"/>
            <a:r>
              <a:rPr lang="en-GB" dirty="0" smtClean="0"/>
              <a:t>Personal connections to benefactors: The neighbourhood child who knocks on your door asking for sponsorship</a:t>
            </a:r>
          </a:p>
          <a:p>
            <a:pPr lvl="2"/>
            <a:r>
              <a:rPr lang="en-GB" dirty="0" smtClean="0"/>
              <a:t>Personal connections to beneficiaries: Supporting the refugee camp you have just visited</a:t>
            </a:r>
          </a:p>
          <a:p>
            <a:pPr lvl="2"/>
            <a:r>
              <a:rPr lang="en-GB" dirty="0" smtClean="0"/>
              <a:t>Personal connections to causes: Feminism, cancer research</a:t>
            </a:r>
            <a:endParaRPr lang="en-GB" dirty="0"/>
          </a:p>
        </p:txBody>
      </p:sp>
    </p:spTree>
    <p:extLst>
      <p:ext uri="{BB962C8B-B14F-4D97-AF65-F5344CB8AC3E}">
        <p14:creationId xmlns:p14="http://schemas.microsoft.com/office/powerpoint/2010/main" val="356253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Alternatives to the austere answers</a:t>
            </a:r>
            <a:endParaRPr lang="en-GB" dirty="0"/>
          </a:p>
        </p:txBody>
      </p:sp>
      <p:sp>
        <p:nvSpPr>
          <p:cNvPr id="3" name="Content Placeholder 2"/>
          <p:cNvSpPr>
            <a:spLocks noGrp="1"/>
          </p:cNvSpPr>
          <p:nvPr>
            <p:ph idx="1"/>
          </p:nvPr>
        </p:nvSpPr>
        <p:spPr/>
        <p:txBody>
          <a:bodyPr>
            <a:normAutofit/>
          </a:bodyPr>
          <a:lstStyle/>
          <a:p>
            <a:pPr lvl="1"/>
            <a:r>
              <a:rPr lang="en-GB" dirty="0"/>
              <a:t>Permissive answers:</a:t>
            </a:r>
          </a:p>
          <a:p>
            <a:pPr lvl="2"/>
            <a:r>
              <a:rPr lang="en-GB" dirty="0"/>
              <a:t>You’re permitted to give less than the austere answer demands (although giving more would be </a:t>
            </a:r>
            <a:r>
              <a:rPr lang="en-GB" dirty="0" smtClean="0"/>
              <a:t>agent-neutrally better</a:t>
            </a:r>
            <a:r>
              <a:rPr lang="en-GB" dirty="0"/>
              <a:t>).</a:t>
            </a:r>
          </a:p>
          <a:p>
            <a:pPr lvl="2"/>
            <a:r>
              <a:rPr lang="en-GB" dirty="0"/>
              <a:t>You’re permitted to give </a:t>
            </a:r>
            <a:r>
              <a:rPr lang="en-GB" dirty="0" smtClean="0"/>
              <a:t>to </a:t>
            </a:r>
            <a:r>
              <a:rPr lang="en-GB" dirty="0"/>
              <a:t>less cost-effective </a:t>
            </a:r>
            <a:r>
              <a:rPr lang="en-GB" dirty="0" smtClean="0"/>
              <a:t>charities</a:t>
            </a:r>
            <a:r>
              <a:rPr lang="en-GB" dirty="0"/>
              <a:t> </a:t>
            </a:r>
            <a:r>
              <a:rPr lang="en-GB" dirty="0" smtClean="0"/>
              <a:t>(although </a:t>
            </a:r>
            <a:r>
              <a:rPr lang="en-GB" dirty="0"/>
              <a:t>giving to more cost-effective charities would be </a:t>
            </a:r>
            <a:r>
              <a:rPr lang="en-GB" dirty="0" smtClean="0"/>
              <a:t>agent-neutrally better</a:t>
            </a:r>
            <a:r>
              <a:rPr lang="en-GB" dirty="0"/>
              <a:t>).</a:t>
            </a:r>
          </a:p>
          <a:p>
            <a:pPr lvl="1"/>
            <a:r>
              <a:rPr lang="en-GB" dirty="0"/>
              <a:t>Scalar answers</a:t>
            </a:r>
          </a:p>
          <a:p>
            <a:pPr lvl="2"/>
            <a:r>
              <a:rPr lang="en-GB" dirty="0"/>
              <a:t>Giving more (up to the maximisation point</a:t>
            </a:r>
            <a:r>
              <a:rPr lang="en-GB" dirty="0" smtClean="0"/>
              <a:t>), </a:t>
            </a:r>
            <a:r>
              <a:rPr lang="en-GB" dirty="0"/>
              <a:t>rather than </a:t>
            </a:r>
            <a:r>
              <a:rPr lang="en-GB" dirty="0" smtClean="0"/>
              <a:t>less, </a:t>
            </a:r>
            <a:r>
              <a:rPr lang="en-GB" dirty="0"/>
              <a:t>is </a:t>
            </a:r>
            <a:r>
              <a:rPr lang="en-GB" dirty="0" smtClean="0"/>
              <a:t>better.</a:t>
            </a:r>
          </a:p>
          <a:p>
            <a:pPr lvl="2"/>
            <a:r>
              <a:rPr lang="en-GB" dirty="0" smtClean="0"/>
              <a:t>Giving to charities that are </a:t>
            </a:r>
            <a:r>
              <a:rPr lang="en-GB" dirty="0"/>
              <a:t>more </a:t>
            </a:r>
            <a:r>
              <a:rPr lang="en-GB" dirty="0" smtClean="0"/>
              <a:t>cost-effective, rather than less, is better.</a:t>
            </a:r>
            <a:endParaRPr lang="en-GB" dirty="0"/>
          </a:p>
          <a:p>
            <a:pPr lvl="2"/>
            <a:r>
              <a:rPr lang="en-GB" dirty="0" smtClean="0"/>
              <a:t>Eschew </a:t>
            </a:r>
            <a:r>
              <a:rPr lang="en-GB" dirty="0"/>
              <a:t>any notion of </a:t>
            </a:r>
            <a:r>
              <a:rPr lang="en-GB" dirty="0" smtClean="0"/>
              <a:t>moral permissibility/requirement.</a:t>
            </a:r>
            <a:endParaRPr lang="en-GB" dirty="0"/>
          </a:p>
          <a:p>
            <a:pPr lvl="1"/>
            <a:r>
              <a:rPr lang="en-GB" dirty="0"/>
              <a:t>A mixed answer</a:t>
            </a:r>
          </a:p>
          <a:p>
            <a:pPr lvl="2"/>
            <a:r>
              <a:rPr lang="en-GB" dirty="0"/>
              <a:t>You’re permitted to give less than the austere answer demands (although giving more would be better).</a:t>
            </a:r>
          </a:p>
          <a:p>
            <a:pPr lvl="2"/>
            <a:r>
              <a:rPr lang="en-GB" i="1" dirty="0"/>
              <a:t>But</a:t>
            </a:r>
            <a:r>
              <a:rPr lang="en-GB" dirty="0"/>
              <a:t> you are required to: give only to the most cost-effective charities.</a:t>
            </a:r>
          </a:p>
        </p:txBody>
      </p:sp>
    </p:spTree>
    <p:extLst>
      <p:ext uri="{BB962C8B-B14F-4D97-AF65-F5344CB8AC3E}">
        <p14:creationId xmlns:p14="http://schemas.microsoft.com/office/powerpoint/2010/main" val="3838977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mixed answer in the EA literature (maybe)</a:t>
            </a:r>
            <a:endParaRPr lang="en-GB" dirty="0"/>
          </a:p>
        </p:txBody>
      </p:sp>
      <p:sp>
        <p:nvSpPr>
          <p:cNvPr id="3" name="Content Placeholder 2"/>
          <p:cNvSpPr>
            <a:spLocks noGrp="1"/>
          </p:cNvSpPr>
          <p:nvPr>
            <p:ph idx="1"/>
          </p:nvPr>
        </p:nvSpPr>
        <p:spPr/>
        <p:txBody>
          <a:bodyPr/>
          <a:lstStyle/>
          <a:p>
            <a:r>
              <a:rPr lang="en-GB" dirty="0"/>
              <a:t>“Should I have donated to the Fistula Foundation, knowing that I could do more to help people if I donated elsewhere? I do not think so… [and] similar thoughts apply to deciding what cause to focus on more generally. … By all means, we should harness the sadness we feel at the loss of a loved one in order to make the world a better place. But we should focus that motivation on preventing death and improving lives, rather than preventing death and improving lives in one very specific way. Any other decision would be </a:t>
            </a:r>
            <a:r>
              <a:rPr lang="en-GB" u="sng" dirty="0"/>
              <a:t>unfair</a:t>
            </a:r>
            <a:r>
              <a:rPr lang="en-GB" dirty="0"/>
              <a:t> to those whom we could have helped more</a:t>
            </a:r>
            <a:r>
              <a:rPr lang="en-GB" dirty="0" smtClean="0"/>
              <a:t>.” (MacAskill 2015; emphasis added)</a:t>
            </a:r>
            <a:endParaRPr lang="en-GB" dirty="0"/>
          </a:p>
        </p:txBody>
      </p:sp>
    </p:spTree>
    <p:extLst>
      <p:ext uri="{BB962C8B-B14F-4D97-AF65-F5344CB8AC3E}">
        <p14:creationId xmlns:p14="http://schemas.microsoft.com/office/powerpoint/2010/main" val="712000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Support for a mixed answer?</a:t>
            </a:r>
          </a:p>
          <a:p>
            <a:pPr lvl="1"/>
            <a:r>
              <a:rPr lang="en-GB" dirty="0" smtClean="0"/>
              <a:t>Parrots, and the ‘argument from analogy’</a:t>
            </a:r>
          </a:p>
          <a:p>
            <a:r>
              <a:rPr lang="en-GB" dirty="0" smtClean="0"/>
              <a:t>Three ways to deny (A1)</a:t>
            </a:r>
          </a:p>
          <a:p>
            <a:pPr lvl="1"/>
            <a:r>
              <a:rPr lang="en-GB" dirty="0" smtClean="0"/>
              <a:t>‘Long-game maximising consequentialism’</a:t>
            </a:r>
          </a:p>
          <a:p>
            <a:pPr lvl="1"/>
            <a:r>
              <a:rPr lang="en-GB" dirty="0" smtClean="0"/>
              <a:t>Rule-consequentialism</a:t>
            </a:r>
          </a:p>
          <a:p>
            <a:pPr lvl="1"/>
            <a:r>
              <a:rPr lang="en-GB" dirty="0" smtClean="0"/>
              <a:t>Agent-centred prerogatives</a:t>
            </a:r>
          </a:p>
          <a:p>
            <a:r>
              <a:rPr lang="en-GB" dirty="0" smtClean="0"/>
              <a:t>…all of which about-equally rationalise denying (A2) too.</a:t>
            </a:r>
          </a:p>
          <a:p>
            <a:r>
              <a:rPr lang="en-GB" dirty="0" smtClean="0"/>
              <a:t>The argument from analogy revisited</a:t>
            </a:r>
          </a:p>
          <a:p>
            <a:r>
              <a:rPr lang="en-GB" dirty="0" smtClean="0"/>
              <a:t>Conclusions</a:t>
            </a:r>
          </a:p>
          <a:p>
            <a:pPr lvl="1"/>
            <a:r>
              <a:rPr lang="en-GB" dirty="0" smtClean="0"/>
              <a:t>A mixed answer to the ‘EA questions’ is motivationally unstable.</a:t>
            </a:r>
          </a:p>
          <a:p>
            <a:pPr lvl="1"/>
            <a:r>
              <a:rPr lang="en-GB" dirty="0" smtClean="0"/>
              <a:t>And the common intuitions about parrots may be wrong.</a:t>
            </a:r>
            <a:endParaRPr lang="en-GB" dirty="0"/>
          </a:p>
        </p:txBody>
      </p:sp>
    </p:spTree>
    <p:extLst>
      <p:ext uri="{BB962C8B-B14F-4D97-AF65-F5344CB8AC3E}">
        <p14:creationId xmlns:p14="http://schemas.microsoft.com/office/powerpoint/2010/main" val="1066702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Support for the mixed answer?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Analogy: The burning building</a:t>
            </a:r>
          </a:p>
          <a:p>
            <a:endParaRPr lang="en-GB" dirty="0" smtClean="0"/>
          </a:p>
          <a:p>
            <a:endParaRPr lang="en-GB" dirty="0"/>
          </a:p>
          <a:p>
            <a:endParaRPr lang="en-GB" dirty="0" smtClean="0"/>
          </a:p>
          <a:p>
            <a:endParaRPr lang="en-GB" dirty="0"/>
          </a:p>
          <a:p>
            <a:r>
              <a:rPr lang="en-GB" dirty="0" smtClean="0"/>
              <a:t>Arguably: </a:t>
            </a:r>
            <a:r>
              <a:rPr lang="en-GB" dirty="0"/>
              <a:t>in this case, it is permissible to save the person, and permissible to stay outside, but not permissible to save the parrot</a:t>
            </a:r>
            <a:r>
              <a:rPr lang="en-GB" dirty="0" smtClean="0"/>
              <a:t>.</a:t>
            </a:r>
          </a:p>
          <a:p>
            <a:r>
              <a:rPr lang="en-GB" dirty="0" smtClean="0"/>
              <a:t>But isn’t this just like: it’s permissible to give to the more-effective charity, and permissible to keep the money for yourself, but not permissible to give to the less-effective charity?</a:t>
            </a:r>
          </a:p>
          <a:p>
            <a:r>
              <a:rPr lang="en-GB" dirty="0" smtClean="0"/>
              <a:t>If so, whatever justifies the intuitive answer to the parrot case will also justify a mixed answer to the EA questions.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1700808"/>
            <a:ext cx="1771469" cy="1809624"/>
          </a:xfrm>
          <a:prstGeom prst="rect">
            <a:avLst/>
          </a:prstGeom>
        </p:spPr>
      </p:pic>
      <p:sp>
        <p:nvSpPr>
          <p:cNvPr id="5" name="TextBox 4"/>
          <p:cNvSpPr txBox="1"/>
          <p:nvPr/>
        </p:nvSpPr>
        <p:spPr>
          <a:xfrm>
            <a:off x="949260" y="1988841"/>
            <a:ext cx="5999004" cy="1754326"/>
          </a:xfrm>
          <a:prstGeom prst="rect">
            <a:avLst/>
          </a:prstGeom>
          <a:noFill/>
        </p:spPr>
        <p:txBody>
          <a:bodyPr wrap="square" rtlCol="0">
            <a:spAutoFit/>
          </a:bodyPr>
          <a:lstStyle/>
          <a:p>
            <a:pPr marL="0" lvl="1"/>
            <a:r>
              <a:rPr lang="en-GB" dirty="0"/>
              <a:t>You </a:t>
            </a:r>
            <a:r>
              <a:rPr lang="en-GB" dirty="0" smtClean="0"/>
              <a:t>are </a:t>
            </a:r>
            <a:r>
              <a:rPr lang="en-GB" dirty="0"/>
              <a:t>outside a burning building. Inside, a person and a parrot are trapped. You can enter the building in an attempt to rescue either the person or the parrot, at some risk to yourself (the same risk for both rescue missions). Or you can stay outside.</a:t>
            </a:r>
          </a:p>
          <a:p>
            <a:endParaRPr lang="en-GB" dirty="0"/>
          </a:p>
        </p:txBody>
      </p:sp>
      <p:sp>
        <p:nvSpPr>
          <p:cNvPr id="6" name="Rectangle 5"/>
          <p:cNvSpPr/>
          <p:nvPr/>
        </p:nvSpPr>
        <p:spPr>
          <a:xfrm>
            <a:off x="6804248" y="3284984"/>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3003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Inspiration from parrots</a:t>
            </a:r>
            <a:endParaRPr lang="en-GB" dirty="0"/>
          </a:p>
        </p:txBody>
      </p:sp>
      <p:sp>
        <p:nvSpPr>
          <p:cNvPr id="3" name="Content Placeholder 2"/>
          <p:cNvSpPr>
            <a:spLocks noGrp="1"/>
          </p:cNvSpPr>
          <p:nvPr>
            <p:ph idx="1"/>
          </p:nvPr>
        </p:nvSpPr>
        <p:spPr/>
        <p:txBody>
          <a:bodyPr>
            <a:normAutofit/>
          </a:bodyPr>
          <a:lstStyle/>
          <a:p>
            <a:r>
              <a:rPr lang="en-GB" dirty="0" smtClean="0"/>
              <a:t>What </a:t>
            </a:r>
            <a:r>
              <a:rPr lang="en-GB" i="1" dirty="0" smtClean="0"/>
              <a:t>is</a:t>
            </a:r>
            <a:r>
              <a:rPr lang="en-GB" dirty="0" smtClean="0"/>
              <a:t> the explanation of the intuitive permissibility pattern in the parrot case? Two stabs at this:</a:t>
            </a:r>
          </a:p>
          <a:p>
            <a:pPr lvl="1"/>
            <a:r>
              <a:rPr lang="en-GB" dirty="0" smtClean="0"/>
              <a:t>It’s </a:t>
            </a:r>
            <a:r>
              <a:rPr lang="en-GB" dirty="0"/>
              <a:t>both permissible to accept some cost to yourself, and to refuse that cost. But holding fixed the amount of cost-to-yourself that you have accepted, you’re required to maximise </a:t>
            </a:r>
            <a:r>
              <a:rPr lang="en-GB" dirty="0" smtClean="0"/>
              <a:t>aggregate benefit </a:t>
            </a:r>
            <a:r>
              <a:rPr lang="en-GB" dirty="0"/>
              <a:t>to others</a:t>
            </a:r>
            <a:r>
              <a:rPr lang="en-GB" dirty="0" smtClean="0"/>
              <a:t>.</a:t>
            </a:r>
          </a:p>
          <a:p>
            <a:pPr lvl="1"/>
            <a:r>
              <a:rPr lang="en-GB" dirty="0" smtClean="0"/>
              <a:t>More generally: There are two morally relevant respects of </a:t>
            </a:r>
            <a:r>
              <a:rPr lang="en-GB" dirty="0" err="1" smtClean="0"/>
              <a:t>betterness</a:t>
            </a:r>
            <a:r>
              <a:rPr lang="en-GB" dirty="0" smtClean="0"/>
              <a:t> in play: </a:t>
            </a:r>
            <a:r>
              <a:rPr lang="en-GB" dirty="0" err="1" smtClean="0"/>
              <a:t>betterness</a:t>
            </a:r>
            <a:r>
              <a:rPr lang="en-GB" dirty="0" smtClean="0"/>
              <a:t> w.r.t. cost-to-oneself, and </a:t>
            </a:r>
            <a:r>
              <a:rPr lang="en-GB" dirty="0" err="1" smtClean="0"/>
              <a:t>betterness</a:t>
            </a:r>
            <a:r>
              <a:rPr lang="en-GB" dirty="0" smtClean="0"/>
              <a:t> w.r.t. aggregate-benefit-to-others. The choice of how to weigh these up against one another is (perhaps within reasonable limits) a matter of agential prerogative. But a choice is permissible only if it is </a:t>
            </a:r>
            <a:r>
              <a:rPr lang="en-GB" dirty="0" err="1" smtClean="0"/>
              <a:t>rationalisable</a:t>
            </a:r>
            <a:r>
              <a:rPr lang="en-GB" dirty="0" smtClean="0"/>
              <a:t> by some such weighing.</a:t>
            </a:r>
          </a:p>
          <a:p>
            <a:pPr lvl="2"/>
            <a:r>
              <a:rPr lang="en-GB" dirty="0" smtClean="0"/>
              <a:t>I.e.: maximise </a:t>
            </a:r>
            <a:r>
              <a:rPr lang="en-GB" dirty="0"/>
              <a:t>λ </a:t>
            </a:r>
            <a:r>
              <a:rPr lang="en-GB" dirty="0" err="1" smtClean="0"/>
              <a:t>V</a:t>
            </a:r>
            <a:r>
              <a:rPr lang="en-GB" baseline="-25000" dirty="0" err="1" smtClean="0"/>
              <a:t>agent</a:t>
            </a:r>
            <a:r>
              <a:rPr lang="en-GB" dirty="0" smtClean="0"/>
              <a:t> + </a:t>
            </a:r>
            <a:r>
              <a:rPr lang="en-GB" dirty="0"/>
              <a:t>(1-λ</a:t>
            </a:r>
            <a:r>
              <a:rPr lang="en-GB" dirty="0" smtClean="0"/>
              <a:t>) </a:t>
            </a:r>
            <a:r>
              <a:rPr lang="en-GB" dirty="0" err="1" smtClean="0"/>
              <a:t>V</a:t>
            </a:r>
            <a:r>
              <a:rPr lang="en-GB" baseline="-25000" dirty="0" err="1" smtClean="0"/>
              <a:t>others</a:t>
            </a:r>
            <a:r>
              <a:rPr lang="en-GB" dirty="0" smtClean="0"/>
              <a:t>, for some reasonable value of λ.</a:t>
            </a:r>
          </a:p>
        </p:txBody>
      </p:sp>
    </p:spTree>
    <p:extLst>
      <p:ext uri="{BB962C8B-B14F-4D97-AF65-F5344CB8AC3E}">
        <p14:creationId xmlns:p14="http://schemas.microsoft.com/office/powerpoint/2010/main" val="444857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Doubts about parrots</a:t>
            </a:r>
            <a:endParaRPr lang="en-GB" dirty="0"/>
          </a:p>
        </p:txBody>
      </p:sp>
      <p:sp>
        <p:nvSpPr>
          <p:cNvPr id="3" name="Content Placeholder 2"/>
          <p:cNvSpPr>
            <a:spLocks noGrp="1"/>
          </p:cNvSpPr>
          <p:nvPr>
            <p:ph idx="1"/>
          </p:nvPr>
        </p:nvSpPr>
        <p:spPr/>
        <p:txBody>
          <a:bodyPr/>
          <a:lstStyle/>
          <a:p>
            <a:r>
              <a:rPr lang="en-GB" dirty="0" smtClean="0"/>
              <a:t>It’s not </a:t>
            </a:r>
            <a:r>
              <a:rPr lang="en-GB" dirty="0"/>
              <a:t>clear why </a:t>
            </a:r>
            <a:r>
              <a:rPr lang="en-GB" dirty="0" err="1"/>
              <a:t>betterness</a:t>
            </a:r>
            <a:r>
              <a:rPr lang="en-GB" dirty="0"/>
              <a:t> w.r.t. me, the parrot and the stranger cannot be </a:t>
            </a:r>
            <a:r>
              <a:rPr lang="en-GB" i="1" dirty="0"/>
              <a:t>three</a:t>
            </a:r>
            <a:r>
              <a:rPr lang="en-GB" dirty="0"/>
              <a:t> ‘morally relevant respects’, with agential freedom </a:t>
            </a:r>
            <a:r>
              <a:rPr lang="en-GB" dirty="0" smtClean="0"/>
              <a:t>over</a:t>
            </a:r>
            <a:r>
              <a:rPr lang="en-GB" dirty="0" smtClean="0"/>
              <a:t> </a:t>
            </a:r>
            <a:r>
              <a:rPr lang="en-GB" dirty="0"/>
              <a:t>how to weigh all 3</a:t>
            </a:r>
            <a:r>
              <a:rPr lang="en-GB" dirty="0" smtClean="0"/>
              <a:t>.</a:t>
            </a:r>
          </a:p>
          <a:p>
            <a:r>
              <a:rPr lang="en-GB" dirty="0" smtClean="0"/>
              <a:t>In particular, there doesn’t seem to be anything </a:t>
            </a:r>
            <a:r>
              <a:rPr lang="en-GB" i="1" dirty="0" smtClean="0"/>
              <a:t>obnoxious</a:t>
            </a:r>
            <a:r>
              <a:rPr lang="en-GB" dirty="0" smtClean="0"/>
              <a:t> about someone who is more strongly motivated to rescue a parrot than a stranger. (Especially, but perhaps(?) not only, if it’s his own parrot.)</a:t>
            </a:r>
          </a:p>
          <a:p>
            <a:pPr lvl="1"/>
            <a:r>
              <a:rPr lang="en-GB" dirty="0"/>
              <a:t>“I just thought I’ll have to go back and get [my parrot]. The fireman said ‘you can’t go in there’, but it just had to be done.” Kevin Ross, house fire survivor, 4 April </a:t>
            </a:r>
            <a:r>
              <a:rPr lang="en-GB" dirty="0" smtClean="0"/>
              <a:t>2015</a:t>
            </a:r>
          </a:p>
          <a:p>
            <a:r>
              <a:rPr lang="en-GB" dirty="0" smtClean="0"/>
              <a:t>Still, those who have the standard “parrot intuition” seem committed to the view that, for whatever reason, there </a:t>
            </a:r>
            <a:r>
              <a:rPr lang="en-GB" i="1" dirty="0" smtClean="0"/>
              <a:t>are </a:t>
            </a:r>
            <a:r>
              <a:rPr lang="en-GB" dirty="0" smtClean="0"/>
              <a:t>only two morally relevant respects here.</a:t>
            </a:r>
            <a:endParaRPr lang="en-GB" dirty="0"/>
          </a:p>
        </p:txBody>
      </p:sp>
    </p:spTree>
    <p:extLst>
      <p:ext uri="{BB962C8B-B14F-4D97-AF65-F5344CB8AC3E}">
        <p14:creationId xmlns:p14="http://schemas.microsoft.com/office/powerpoint/2010/main" val="2581615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348</TotalTime>
  <Words>2051</Words>
  <Application>Microsoft Office PowerPoint</Application>
  <PresentationFormat>On-screen Show (4:3)</PresentationFormat>
  <Paragraphs>121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cancer care and Saving parrots </vt:lpstr>
      <vt:lpstr>“The EA questions”</vt:lpstr>
      <vt:lpstr>The austere answers</vt:lpstr>
      <vt:lpstr>Alternatives to the austere answers</vt:lpstr>
      <vt:lpstr>A mixed answer in the EA literature (maybe)</vt:lpstr>
      <vt:lpstr>Outline</vt:lpstr>
      <vt:lpstr>Support for the mixed answer?</vt:lpstr>
      <vt:lpstr>Inspiration from parrots</vt:lpstr>
      <vt:lpstr>Doubts about parrots</vt:lpstr>
      <vt:lpstr>The argument from analogy</vt:lpstr>
      <vt:lpstr>Against the mixed answer (however)</vt:lpstr>
      <vt:lpstr>First route: Long-game maximising consequentialism</vt:lpstr>
      <vt:lpstr>Second route: Rule-consequentialism</vt:lpstr>
      <vt:lpstr>Third route: Agent-centred prerogatives</vt:lpstr>
      <vt:lpstr>Long-game maximising consequentialism on the second EA question</vt:lpstr>
      <vt:lpstr>Rule-consequentialism on the second EA question</vt:lpstr>
      <vt:lpstr>Third route: Agent-centred prerogatives</vt:lpstr>
      <vt:lpstr>Parrots revisited</vt:lpstr>
      <vt:lpstr>Tentative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dc:creator>
  <cp:lastModifiedBy>Hilary</cp:lastModifiedBy>
  <cp:revision>50</cp:revision>
  <dcterms:created xsi:type="dcterms:W3CDTF">2016-03-23T14:39:26Z</dcterms:created>
  <dcterms:modified xsi:type="dcterms:W3CDTF">2016-03-30T06:30:27Z</dcterms:modified>
</cp:coreProperties>
</file>